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760" r:id="rId5"/>
    <p:sldMasterId id="2147483650" r:id="rId6"/>
  </p:sldMasterIdLst>
  <p:notesMasterIdLst>
    <p:notesMasterId r:id="rId28"/>
  </p:notesMasterIdLst>
  <p:handoutMasterIdLst>
    <p:handoutMasterId r:id="rId29"/>
  </p:handoutMasterIdLst>
  <p:sldIdLst>
    <p:sldId id="272" r:id="rId7"/>
    <p:sldId id="304" r:id="rId8"/>
    <p:sldId id="298" r:id="rId9"/>
    <p:sldId id="273" r:id="rId10"/>
    <p:sldId id="275" r:id="rId11"/>
    <p:sldId id="284" r:id="rId12"/>
    <p:sldId id="287" r:id="rId13"/>
    <p:sldId id="295" r:id="rId14"/>
    <p:sldId id="297" r:id="rId15"/>
    <p:sldId id="294" r:id="rId16"/>
    <p:sldId id="288" r:id="rId17"/>
    <p:sldId id="291" r:id="rId18"/>
    <p:sldId id="293" r:id="rId19"/>
    <p:sldId id="289" r:id="rId20"/>
    <p:sldId id="299" r:id="rId21"/>
    <p:sldId id="300" r:id="rId22"/>
    <p:sldId id="301" r:id="rId23"/>
    <p:sldId id="305" r:id="rId24"/>
    <p:sldId id="302" r:id="rId25"/>
    <p:sldId id="306" r:id="rId26"/>
    <p:sldId id="303" r:id="rId27"/>
  </p:sldIdLst>
  <p:sldSz cx="12192000" cy="6858000"/>
  <p:notesSz cx="9144000" cy="6858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ヒラギノ角ゴ Pro W3" panose="020B0300000000000000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AB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74338" autoAdjust="0"/>
  </p:normalViewPr>
  <p:slideViewPr>
    <p:cSldViewPr>
      <p:cViewPr varScale="1">
        <p:scale>
          <a:sx n="86" d="100"/>
          <a:sy n="86" d="100"/>
        </p:scale>
        <p:origin x="150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1224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Feuille_de_calcul_Microsoft_Excel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CA" dirty="0" smtClean="0"/>
              <a:t>Récolte</a:t>
            </a:r>
            <a:endParaRPr lang="en-CA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L0.05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0.4</c:v>
                </c:pt>
                <c:pt idx="2">
                  <c:v>0.2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L0.1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Feuil1!$C$2:$C$1048356</c:f>
              <c:numCache>
                <c:formatCode>General</c:formatCode>
                <c:ptCount val="1048355"/>
                <c:pt idx="0">
                  <c:v>1</c:v>
                </c:pt>
                <c:pt idx="1">
                  <c:v>0.8</c:v>
                </c:pt>
                <c:pt idx="2">
                  <c:v>0.4</c:v>
                </c:pt>
                <c:pt idx="3">
                  <c:v>0.2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L0.15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0.6</c:v>
                </c:pt>
                <c:pt idx="4">
                  <c:v>0.4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L0.20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Feuil1!$A$2:$A$1048356</c:f>
              <c:numCache>
                <c:formatCode>General</c:formatCode>
                <c:ptCount val="104835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Feuil1!$E$2:$E$1048356</c:f>
              <c:numCache>
                <c:formatCode>General</c:formatCode>
                <c:ptCount val="1048355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0.8</c:v>
                </c:pt>
                <c:pt idx="4">
                  <c:v>0.7</c:v>
                </c:pt>
                <c:pt idx="5">
                  <c:v>0.7</c:v>
                </c:pt>
                <c:pt idx="6">
                  <c:v>0.6</c:v>
                </c:pt>
                <c:pt idx="7">
                  <c:v>0.6</c:v>
                </c:pt>
                <c:pt idx="8">
                  <c:v>0.4</c:v>
                </c:pt>
                <c:pt idx="9">
                  <c:v>0.3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23304144"/>
        <c:axId val="1523304688"/>
      </c:scatterChart>
      <c:valAx>
        <c:axId val="1523304144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Période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3304688"/>
        <c:crosses val="autoZero"/>
        <c:crossBetween val="midCat"/>
      </c:valAx>
      <c:valAx>
        <c:axId val="1523304688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 err="1" smtClean="0"/>
                  <a:t>Probabilité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33041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/>
              <a:t>Inventaire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U0.05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Feuil1!$B$2:$B$11</c:f>
              <c:numCache>
                <c:formatCode>General</c:formatCode>
                <c:ptCount val="10"/>
                <c:pt idx="0">
                  <c:v>0.8</c:v>
                </c:pt>
                <c:pt idx="1">
                  <c:v>0.6</c:v>
                </c:pt>
                <c:pt idx="2">
                  <c:v>0.5</c:v>
                </c:pt>
                <c:pt idx="3">
                  <c:v>0.5</c:v>
                </c:pt>
                <c:pt idx="4">
                  <c:v>0.4</c:v>
                </c:pt>
                <c:pt idx="5">
                  <c:v>0.3</c:v>
                </c:pt>
                <c:pt idx="6">
                  <c:v>0.3</c:v>
                </c:pt>
                <c:pt idx="7">
                  <c:v>0.1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U0.10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Feuil1!$C$2:$C$11</c:f>
              <c:numCache>
                <c:formatCode>General</c:formatCode>
                <c:ptCount val="10"/>
                <c:pt idx="0">
                  <c:v>1</c:v>
                </c:pt>
                <c:pt idx="1">
                  <c:v>0.8</c:v>
                </c:pt>
                <c:pt idx="2">
                  <c:v>0.6</c:v>
                </c:pt>
                <c:pt idx="3">
                  <c:v>0.6</c:v>
                </c:pt>
                <c:pt idx="4">
                  <c:v>0.5</c:v>
                </c:pt>
                <c:pt idx="5">
                  <c:v>0.3</c:v>
                </c:pt>
                <c:pt idx="6">
                  <c:v>0.3</c:v>
                </c:pt>
                <c:pt idx="7">
                  <c:v>0.2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U0.15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Feuil1!$D$2:$D$11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0.7</c:v>
                </c:pt>
                <c:pt idx="3">
                  <c:v>0.7</c:v>
                </c:pt>
                <c:pt idx="4">
                  <c:v>0.6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Feuil1!$E$1</c:f>
              <c:strCache>
                <c:ptCount val="1"/>
                <c:pt idx="0">
                  <c:v>U0.20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Feuil1!$E$2:$E$11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0.8</c:v>
                </c:pt>
                <c:pt idx="3">
                  <c:v>0.7</c:v>
                </c:pt>
                <c:pt idx="4">
                  <c:v>0.6</c:v>
                </c:pt>
                <c:pt idx="5">
                  <c:v>0.6</c:v>
                </c:pt>
                <c:pt idx="6">
                  <c:v>0.3</c:v>
                </c:pt>
                <c:pt idx="7">
                  <c:v>0.3</c:v>
                </c:pt>
                <c:pt idx="8">
                  <c:v>0</c:v>
                </c:pt>
                <c:pt idx="9">
                  <c:v>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23297616"/>
        <c:axId val="1742771392"/>
      </c:scatterChart>
      <c:valAx>
        <c:axId val="1523297616"/>
        <c:scaling>
          <c:orientation val="minMax"/>
          <c:max val="10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Période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2771392"/>
        <c:crosses val="autoZero"/>
        <c:crossBetween val="midCat"/>
      </c:valAx>
      <c:valAx>
        <c:axId val="1742771392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Probabilité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329761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="" xmlns:a16="http://schemas.microsoft.com/office/drawing/2014/main" id="{90000FB4-732C-304F-ABAC-DF5E79C70A3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9" name="Rectangle 3">
            <a:extLst>
              <a:ext uri="{FF2B5EF4-FFF2-40B4-BE49-F238E27FC236}">
                <a16:creationId xmlns="" xmlns:a16="http://schemas.microsoft.com/office/drawing/2014/main" id="{24B32E97-02BD-1046-B274-E90FCC0FE72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70DDE7C0-83E3-5245-AB39-287A3A59A4B9}" type="datetime1">
              <a:rPr lang="fr-CA" altLang="fr-FR"/>
              <a:pPr>
                <a:defRPr/>
              </a:pPr>
              <a:t>2022-02-17</a:t>
            </a:fld>
            <a:endParaRPr lang="fr-FR" altLang="fr-FR"/>
          </a:p>
        </p:txBody>
      </p:sp>
      <p:sp>
        <p:nvSpPr>
          <p:cNvPr id="4100" name="Rectangle 4">
            <a:extLst>
              <a:ext uri="{FF2B5EF4-FFF2-40B4-BE49-F238E27FC236}">
                <a16:creationId xmlns="" xmlns:a16="http://schemas.microsoft.com/office/drawing/2014/main" id="{F2031963-01E9-DA4D-8753-FC566AD7D85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101" name="Rectangle 5">
            <a:extLst>
              <a:ext uri="{FF2B5EF4-FFF2-40B4-BE49-F238E27FC236}">
                <a16:creationId xmlns="" xmlns:a16="http://schemas.microsoft.com/office/drawing/2014/main" id="{206707E7-D6C2-404A-A462-E3EAC5A3F62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1AA675-3914-8B4E-8749-A98EA0A3A1FC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="" xmlns:a16="http://schemas.microsoft.com/office/drawing/2014/main" id="{AD31334D-A344-1848-8B76-4D4A38D8E8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="" xmlns:a16="http://schemas.microsoft.com/office/drawing/2014/main" id="{56C2149E-975F-0A4E-AAFA-F24C18D34B2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ヒラギノ角ゴ Pro W3"/>
                <a:cs typeface="ヒラギノ角ゴ Pro W3"/>
              </a:defRPr>
            </a:lvl1pPr>
          </a:lstStyle>
          <a:p>
            <a:pPr>
              <a:defRPr/>
            </a:pPr>
            <a:fld id="{0C0008A0-6E73-E94A-B977-6C79B7A80947}" type="datetime1">
              <a:rPr lang="fr-CA" altLang="fr-FR"/>
              <a:pPr>
                <a:defRPr/>
              </a:pPr>
              <a:t>2022-02-17</a:t>
            </a:fld>
            <a:endParaRPr lang="fr-FR" alt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="" xmlns:a16="http://schemas.microsoft.com/office/drawing/2014/main" id="{235D1E7E-1754-3641-878F-BE7749996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="" xmlns:a16="http://schemas.microsoft.com/office/drawing/2014/main" id="{4A046B4D-F677-3A4A-9A54-2108A9039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fr-FR" noProof="0"/>
              <a:t>Cliquez pour modifier les styles du texte du masque</a:t>
            </a:r>
          </a:p>
          <a:p>
            <a:pPr lvl="1"/>
            <a:r>
              <a:rPr lang="fr-CA" altLang="fr-FR" noProof="0"/>
              <a:t>Deuxième niveau</a:t>
            </a:r>
          </a:p>
          <a:p>
            <a:pPr lvl="2"/>
            <a:r>
              <a:rPr lang="fr-CA" altLang="fr-FR" noProof="0"/>
              <a:t>Troisième niveau</a:t>
            </a:r>
          </a:p>
          <a:p>
            <a:pPr lvl="3"/>
            <a:r>
              <a:rPr lang="fr-CA" altLang="fr-FR" noProof="0"/>
              <a:t>Quatrième niveau</a:t>
            </a:r>
          </a:p>
          <a:p>
            <a:pPr lvl="4"/>
            <a:r>
              <a:rPr lang="fr-CA" altLang="fr-FR" noProof="0"/>
              <a:t>Cinquième niveau</a:t>
            </a:r>
            <a:endParaRPr lang="fr-FR" alt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="" xmlns:a16="http://schemas.microsoft.com/office/drawing/2014/main" id="{C64E5D71-4987-744A-AA33-959CF89890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ヒラギノ角ゴ Pro W3" charset="0"/>
                <a:cs typeface="ヒラギノ角ゴ Pro W3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="" xmlns:a16="http://schemas.microsoft.com/office/drawing/2014/main" id="{605EF121-2A48-9645-BD74-2E892ADA1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3A6FAD4-B2FC-6945-B32A-0A037BAFBAE2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7369400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0"/>
        <a:cs typeface="ヒラギノ角ゴ Pro W3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/>
        <a:cs typeface="ヒラギノ角ゴ Pro W3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3A6FAD4-B2FC-6945-B32A-0A037BAFBAE2}" type="slidenum">
              <a:rPr lang="fr-FR" altLang="fr-FR" smtClean="0"/>
              <a:pPr>
                <a:defRPr/>
              </a:pPr>
              <a:t>6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141497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2109192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342900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0857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="" xmlns:a16="http://schemas.microsoft.com/office/drawing/2014/main" id="{805280BA-D4E5-884B-BA08-3871D8D5E3DF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1631504" y="1103784"/>
            <a:ext cx="8136904" cy="1461120"/>
          </a:xfrm>
          <a:prstGeom prst="rect">
            <a:avLst/>
          </a:prstGeom>
        </p:spPr>
        <p:txBody>
          <a:bodyPr lIns="72000" anchor="t" anchorCtr="0"/>
          <a:lstStyle>
            <a:lvl1pPr>
              <a:defRPr sz="4000" b="1" i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fr-CA" noProof="0" dirty="0"/>
              <a:t>Titre</a:t>
            </a:r>
            <a:endParaRPr lang="fr-FR" noProof="0" dirty="0"/>
          </a:p>
        </p:txBody>
      </p:sp>
      <p:sp>
        <p:nvSpPr>
          <p:cNvPr id="3" name="Rectangle 3">
            <a:extLst>
              <a:ext uri="{FF2B5EF4-FFF2-40B4-BE49-F238E27FC236}">
                <a16:creationId xmlns="" xmlns:a16="http://schemas.microsoft.com/office/drawing/2014/main" id="{E4DD9B8A-C579-D043-A90E-F85E3BAAF117}"/>
              </a:ext>
            </a:extLst>
          </p:cNvPr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632507" y="2708920"/>
            <a:ext cx="8135901" cy="1172692"/>
          </a:xfrm>
          <a:prstGeom prst="rect">
            <a:avLst/>
          </a:prstGeom>
        </p:spPr>
        <p:txBody>
          <a:bodyPr lIns="72000"/>
          <a:lstStyle>
            <a:lvl1pPr marL="0" indent="0">
              <a:spcBef>
                <a:spcPts val="200"/>
              </a:spcBef>
              <a:buFontTx/>
              <a:buNone/>
              <a:defRPr sz="2800">
                <a:solidFill>
                  <a:schemeClr val="bg1"/>
                </a:solidFill>
                <a:latin typeface="Helvetica" charset="0"/>
              </a:defRPr>
            </a:lvl1pPr>
          </a:lstStyle>
          <a:p>
            <a:pPr lvl="0"/>
            <a:r>
              <a:rPr lang="fr-CA" noProof="0" dirty="0"/>
              <a:t>Cliquez pour modifier le style des </a:t>
            </a:r>
            <a:br>
              <a:rPr lang="fr-CA" noProof="0" dirty="0"/>
            </a:br>
            <a:r>
              <a:rPr lang="fr-CA" noProof="0" dirty="0"/>
              <a:t>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1062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6737" y="74712"/>
            <a:ext cx="10363200" cy="762000"/>
          </a:xfrm>
        </p:spPr>
        <p:txBody>
          <a:bodyPr/>
          <a:lstStyle>
            <a:lvl1pPr>
              <a:defRPr sz="3200">
                <a:solidFill>
                  <a:srgbClr val="11AB90"/>
                </a:solidFill>
              </a:defRPr>
            </a:lvl1pPr>
          </a:lstStyle>
          <a:p>
            <a:r>
              <a:rPr lang="fr-CA" dirty="0"/>
              <a:t>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66737" y="1052736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="" xmlns:a16="http://schemas.microsoft.com/office/drawing/2014/main" id="{FD95D089-71B6-2049-A638-C5ACEFE2B0E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9ECDEA-D1E7-3A4F-B5AB-FCA5F697E351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61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="" xmlns:a16="http://schemas.microsoft.com/office/drawing/2014/main" id="{EAD6387B-1425-7047-931A-4FF9D6AFC3F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CD849D-739E-7947-B0B4-941043DCE72F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="" xmlns:a16="http://schemas.microsoft.com/office/drawing/2014/main" id="{D9694374-1ECE-D046-BA62-7CFF28155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37" y="1268760"/>
            <a:ext cx="10363200" cy="3733800"/>
          </a:xfrm>
        </p:spPr>
        <p:txBody>
          <a:bodyPr/>
          <a:lstStyle>
            <a:lvl2pPr>
              <a:buClr>
                <a:srgbClr val="018FB9"/>
              </a:buClr>
              <a:buSzPct val="100000"/>
              <a:buFont typeface="Police système"/>
              <a:buChar char="▸"/>
              <a:defRPr/>
            </a:lvl2pPr>
            <a:lvl3pPr>
              <a:buClr>
                <a:srgbClr val="11AB90"/>
              </a:buClr>
              <a:buSzPct val="100000"/>
              <a:buFont typeface="Police système"/>
              <a:buChar char="▸"/>
              <a:defRPr/>
            </a:lvl3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="" xmlns:a16="http://schemas.microsoft.com/office/drawing/2014/main" id="{5E98F860-71BA-C849-9614-EDA80DF350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</p:spTree>
    <p:extLst>
      <p:ext uri="{BB962C8B-B14F-4D97-AF65-F5344CB8AC3E}">
        <p14:creationId xmlns:p14="http://schemas.microsoft.com/office/powerpoint/2010/main" val="360292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="" xmlns:a16="http://schemas.microsoft.com/office/drawing/2014/main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07460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="" xmlns:a16="http://schemas.microsoft.com/office/drawing/2014/main" id="{3F91709A-AC11-BE4A-A166-6E75E802938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sz="5400" baseline="0"/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09853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055439" y="3789040"/>
            <a:ext cx="10122677" cy="1152128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normAutofit/>
          </a:bodyPr>
          <a:lstStyle>
            <a:lvl1pPr algn="l">
              <a:lnSpc>
                <a:spcPct val="100000"/>
              </a:lnSpc>
              <a:defRPr baseline="0"/>
            </a:lvl1pPr>
          </a:lstStyle>
          <a:p>
            <a:pPr lvl="0"/>
            <a:r>
              <a:rPr lang="fr-FR" dirty="0"/>
              <a:t>Cliquez et modifiez le titre</a:t>
            </a:r>
            <a:br>
              <a:rPr lang="fr-FR" dirty="0"/>
            </a:br>
            <a:r>
              <a:rPr lang="fr-FR" dirty="0"/>
              <a:t>2 lignes</a:t>
            </a:r>
          </a:p>
        </p:txBody>
      </p:sp>
    </p:spTree>
    <p:extLst>
      <p:ext uri="{BB962C8B-B14F-4D97-AF65-F5344CB8AC3E}">
        <p14:creationId xmlns:p14="http://schemas.microsoft.com/office/powerpoint/2010/main" val="396282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55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>
            <a:extLst>
              <a:ext uri="{FF2B5EF4-FFF2-40B4-BE49-F238E27FC236}">
                <a16:creationId xmlns="" xmlns:a16="http://schemas.microsoft.com/office/drawing/2014/main" id="{988116C6-1EEC-AB49-8F6C-0D2306B51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66750" y="333375"/>
            <a:ext cx="10363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et modifiez le titre</a:t>
            </a:r>
            <a:br>
              <a:rPr lang="fr-FR" altLang="fr-FR" dirty="0"/>
            </a:br>
            <a:r>
              <a:rPr lang="fr-FR" altLang="fr-FR" dirty="0"/>
              <a:t>sur 2 lignes au besoin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="" xmlns:a16="http://schemas.microsoft.com/office/drawing/2014/main" id="{DFF316A8-DEA8-6649-ACFC-8CE1338F38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66750" y="1562100"/>
            <a:ext cx="103632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="" xmlns:a16="http://schemas.microsoft.com/office/drawing/2014/main" id="{015A9C91-5968-1B46-9629-80463EDB329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764212" y="6237312"/>
            <a:ext cx="663575" cy="36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4CCCB708-3E1D-DC46-9E93-5CDDFB22F0DB}" type="slidenum">
              <a:rPr lang="fr-FR" altLang="fr-FR"/>
              <a:pPr>
                <a:defRPr/>
              </a:pPr>
              <a:t>‹N°›</a:t>
            </a:fld>
            <a:endParaRPr lang="fr-FR" altLang="fr-F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9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11AB90"/>
          </a:solidFill>
          <a:latin typeface="Arial" panose="020B0604020202020204" pitchFamily="34" charset="0"/>
          <a:ea typeface="ヒラギノ角ゴ Pro W3" charset="0"/>
          <a:cs typeface="ヒラギノ角ゴ Pro W3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100" b="1">
          <a:solidFill>
            <a:srgbClr val="11AB90"/>
          </a:solidFill>
          <a:latin typeface="Helvetica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18FB9"/>
        </a:buClr>
        <a:buSzPct val="140000"/>
        <a:buFont typeface="Police système"/>
        <a:buChar char="‣"/>
        <a:defRPr sz="2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2pPr>
      <a:lvl3pPr marL="1000125" indent="-228600" algn="l" rtl="0" eaLnBrk="0" fontAlgn="base" hangingPunct="0">
        <a:spcBef>
          <a:spcPct val="20000"/>
        </a:spcBef>
        <a:spcAft>
          <a:spcPct val="0"/>
        </a:spcAft>
        <a:buClr>
          <a:srgbClr val="11AB90"/>
        </a:buClr>
        <a:buSzPct val="100000"/>
        <a:buFont typeface="Police système"/>
        <a:buChar char="▸"/>
        <a:defRPr sz="20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Helvetic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Helvetica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7" r:id="rId2"/>
  </p:sldLayoutIdLst>
  <p:hf hdr="0" ftr="0" dt="0"/>
  <p:txStyles>
    <p:titleStyle>
      <a:lvl1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cap="all" baseline="30000">
          <a:solidFill>
            <a:schemeClr val="bg1"/>
          </a:solidFill>
          <a:latin typeface="Helvetica"/>
          <a:ea typeface="+mj-ea"/>
          <a:cs typeface="ヒラギノ角ゴ Pro W3"/>
        </a:defRPr>
      </a:lvl1pPr>
      <a:lvl2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2pPr>
      <a:lvl3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3pPr>
      <a:lvl4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4pPr>
      <a:lvl5pPr algn="r" rtl="0" eaLnBrk="0" fontAlgn="base" hangingPunct="0">
        <a:lnSpc>
          <a:spcPts val="2800"/>
        </a:lnSpc>
        <a:spcBef>
          <a:spcPct val="0"/>
        </a:spcBef>
        <a:spcAft>
          <a:spcPct val="0"/>
        </a:spcAft>
        <a:defRPr sz="4000" baseline="30000">
          <a:solidFill>
            <a:schemeClr val="bg1"/>
          </a:solidFill>
          <a:latin typeface="Helvetica" charset="0"/>
          <a:ea typeface="ヒラギノ角ゴ Pro W3" charset="0"/>
          <a:cs typeface="ヒラギノ角ゴ Pro W3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25FEF62-DBB7-2A48-8198-C132DC947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408" y="5085184"/>
            <a:ext cx="8424936" cy="504056"/>
          </a:xfrm>
        </p:spPr>
        <p:txBody>
          <a:bodyPr/>
          <a:lstStyle/>
          <a:p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Bureau du forestier en chef </a:t>
            </a: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/>
              <a:t/>
            </a:r>
            <a:br>
              <a:rPr lang="fr-FR" sz="2800" dirty="0" smtClean="0"/>
            </a:br>
            <a: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fr-F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775520" y="764704"/>
            <a:ext cx="9145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</a:t>
            </a:r>
            <a:r>
              <a:rPr lang="fr-CA" sz="4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</a:t>
            </a:r>
            <a:r>
              <a:rPr lang="fr-CA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-planification spatialement référencée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919536" y="3068960"/>
            <a:ext cx="7056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Guillaume 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Cyr,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ing.f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., </a:t>
            </a:r>
            <a:r>
              <a:rPr lang="fr-CA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M.Sc</a:t>
            </a:r>
            <a:r>
              <a:rPr lang="fr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fr-CA" sz="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C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Date: 10 février 2022 </a:t>
            </a:r>
            <a:endParaRPr lang="fr-CA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018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_REPLICATE(output)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Replicate</a:t>
            </a:r>
            <a:r>
              <a:rPr lang="fr-CA" dirty="0" smtClean="0"/>
              <a:t> permet de venir réajuster un RHS d’une contrainte en fonction d’une table de réplicas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Par exemple: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vous déposez un fichier .csv à l’intérieur du répertoire de votre scénario. Pour chaque itération l’interpréteur appliquera la valeur spécifiée dans la table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</a:t>
            </a:r>
            <a:r>
              <a:rPr lang="fr-CA" b="1" u="sng" dirty="0" err="1" smtClean="0"/>
              <a:t>outputaction</a:t>
            </a:r>
            <a:r>
              <a:rPr lang="fr-CA" b="1" u="sng" dirty="0" smtClean="0"/>
              <a:t>) &lt;= 10 1 _REPLICATE(fichier.csv)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Revient à dire pour chaque réplica sélectionne le chiffre de la colonne 1 de la table fichier.csv et remplace « 10 » par ce chiffre</a:t>
            </a:r>
          </a:p>
        </p:txBody>
      </p:sp>
    </p:spTree>
    <p:extLst>
      <p:ext uri="{BB962C8B-B14F-4D97-AF65-F5344CB8AC3E}">
        <p14:creationId xmlns:p14="http://schemas.microsoft.com/office/powerpoint/2010/main" val="396892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stratégique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calcul des possibilités forestières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horizon de planification est généralement long (100 à 150 ans)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Le modèle stratégique: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Dicte la voie à prendre au modèle tactique (contraintes et objectif</a:t>
            </a:r>
            <a:r>
              <a:rPr lang="fr-CA" dirty="0" smtClean="0"/>
              <a:t>)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N’est pas utilisée par le modèle stochastique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Un 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_SETFROMLOCAL(ratio)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 permet de dire au modèle de </a:t>
            </a:r>
            <a:r>
              <a:rPr lang="fr-CA" dirty="0" err="1" smtClean="0"/>
              <a:t>re</a:t>
            </a:r>
            <a:r>
              <a:rPr lang="fr-CA" dirty="0" smtClean="0"/>
              <a:t>-planification d’ajuster la contrainte en fonction de la valeur de celle-ci provenant du scénario tactique de la période antérieur.</a:t>
            </a:r>
            <a:endParaRPr lang="fr-CA" dirty="0"/>
          </a:p>
        </p:txBody>
      </p:sp>
      <p:sp>
        <p:nvSpPr>
          <p:cNvPr id="2" name="Rectangle 1"/>
          <p:cNvSpPr/>
          <p:nvPr/>
        </p:nvSpPr>
        <p:spPr>
          <a:xfrm>
            <a:off x="666736" y="4653136"/>
            <a:ext cx="106858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b="1" dirty="0"/>
              <a:t>On doit se poser la question: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La contrainte fait t’elle du sens si ma période 1 débute à la période 30?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Si la réponse est </a:t>
            </a:r>
            <a:r>
              <a:rPr lang="fr-CA" b="1" u="sng" dirty="0"/>
              <a:t>non</a:t>
            </a:r>
            <a:r>
              <a:rPr lang="fr-CA" dirty="0"/>
              <a:t> la contrainte </a:t>
            </a:r>
            <a:r>
              <a:rPr lang="fr-CA" b="1" u="sng" dirty="0"/>
              <a:t>ne doit pas</a:t>
            </a:r>
            <a:r>
              <a:rPr lang="fr-CA" dirty="0"/>
              <a:t> être dans le modèle </a:t>
            </a:r>
            <a:r>
              <a:rPr lang="fr-CA" dirty="0" smtClean="0"/>
              <a:t>stratégique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5255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9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2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5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stochastique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51384" y="760059"/>
            <a:ext cx="102971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Tous comme le modèle stratégique le modèle stochastique possède un horizon de simulation long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Mais il </a:t>
            </a:r>
            <a:r>
              <a:rPr lang="fr-CA" b="1" dirty="0" smtClean="0"/>
              <a:t>simulera</a:t>
            </a:r>
            <a:r>
              <a:rPr lang="fr-CA" dirty="0" smtClean="0"/>
              <a:t> seulement une période </a:t>
            </a:r>
            <a:r>
              <a:rPr lang="fr-CA" b="1" u="sng" dirty="0" smtClean="0"/>
              <a:t>à la fois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 nouveaux 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_RANDOM(OUTPUT) </a:t>
            </a:r>
            <a:r>
              <a:rPr lang="fr-CA" b="1" u="sng" dirty="0" err="1" smtClean="0"/>
              <a:t>période..période</a:t>
            </a:r>
            <a:endParaRPr lang="fr-CA" b="1" u="sng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_REPLICATE(nomdufichier.csv) </a:t>
            </a:r>
            <a:r>
              <a:rPr lang="fr-CA" b="1" u="sng" dirty="0" err="1" smtClean="0"/>
              <a:t>période..période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modèle stochastique: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N’est pas nécessaire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est utile pour simuler aléatoirement des perturbations naturelles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va affecter le territoire utilisé par le modèle tactique à la même période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 vient brouiller les cartes entre le modèle stratégique et tactique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CA" dirty="0" smtClean="0"/>
          </a:p>
        </p:txBody>
      </p:sp>
    </p:spTree>
    <p:extLst>
      <p:ext uri="{BB962C8B-B14F-4D97-AF65-F5344CB8AC3E}">
        <p14:creationId xmlns:p14="http://schemas.microsoft.com/office/powerpoint/2010/main" val="337122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Modèle stochastique: _RANDOM(output)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0297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mot clé est utilisé pour générer de façon aléatoire des valeurs simulées dans le modèle de simulation stochastique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L’output doit être un output d’action et nom d’inventaire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Ça forme d’utilisation est sous forme de contrainte standard: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_RANDOM(</a:t>
            </a:r>
            <a:r>
              <a:rPr lang="fr-CA" dirty="0" err="1" smtClean="0"/>
              <a:t>outputaction</a:t>
            </a:r>
            <a:r>
              <a:rPr lang="fr-CA" dirty="0" smtClean="0"/>
              <a:t>) &lt;= 50 1.._LENGTH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_</a:t>
            </a:r>
            <a:r>
              <a:rPr lang="fr-CA" dirty="0"/>
              <a:t>RANDOM(</a:t>
            </a:r>
            <a:r>
              <a:rPr lang="fr-CA" dirty="0" err="1"/>
              <a:t>outputaction</a:t>
            </a:r>
            <a:r>
              <a:rPr lang="fr-CA" dirty="0"/>
              <a:t>) </a:t>
            </a:r>
            <a:r>
              <a:rPr lang="fr-CA" dirty="0" smtClean="0"/>
              <a:t> &gt;= </a:t>
            </a:r>
            <a:r>
              <a:rPr lang="fr-CA" dirty="0"/>
              <a:t>100 1.._</a:t>
            </a:r>
            <a:r>
              <a:rPr lang="fr-CA" dirty="0" smtClean="0"/>
              <a:t>LENGTH</a:t>
            </a:r>
          </a:p>
          <a:p>
            <a:pPr marL="1714500" lvl="3" indent="-342900">
              <a:buFont typeface="Wingdings" panose="05000000000000000000" pitchFamily="2" charset="2"/>
              <a:buChar char="Ø"/>
            </a:pPr>
            <a:r>
              <a:rPr lang="fr-CA" dirty="0" smtClean="0"/>
              <a:t>Avec ces deux contraintes, un chiffre aléatoire entre 100 et 100 sera généré pour les périodes 1.._LENGTH</a:t>
            </a:r>
          </a:p>
        </p:txBody>
      </p:sp>
    </p:spTree>
    <p:extLst>
      <p:ext uri="{BB962C8B-B14F-4D97-AF65-F5344CB8AC3E}">
        <p14:creationId xmlns:p14="http://schemas.microsoft.com/office/powerpoint/2010/main" val="261193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sous modèle tactique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14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d’optimisation par programmation linéaire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Son </a:t>
            </a:r>
            <a:r>
              <a:rPr lang="fr-CA" b="1" u="sng" dirty="0" smtClean="0"/>
              <a:t>horizon</a:t>
            </a:r>
            <a:r>
              <a:rPr lang="fr-CA" dirty="0" smtClean="0"/>
              <a:t> de planification est de </a:t>
            </a:r>
            <a:r>
              <a:rPr lang="fr-CA" b="1" u="sng" dirty="0" smtClean="0"/>
              <a:t>seulement 1 période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Sa référence en P1 est toujours la période de </a:t>
            </a:r>
            <a:r>
              <a:rPr lang="fr-CA" dirty="0" err="1" smtClean="0"/>
              <a:t>re-plannification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Deux</a:t>
            </a:r>
            <a:r>
              <a:rPr lang="fr-CA" b="1" u="sng" dirty="0" smtClean="0"/>
              <a:t> </a:t>
            </a:r>
            <a:r>
              <a:rPr lang="fr-CA" b="1" u="sng" dirty="0" smtClean="0"/>
              <a:t>nouveau </a:t>
            </a:r>
            <a:r>
              <a:rPr lang="fr-CA" b="1" u="sng" dirty="0"/>
              <a:t>mots clés: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_SETFROMGLOBAL(RATIO)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 mots clés est utilisé pour ajuster la contrainte du modèle à l’aide de la valeur déterminée par le modèle stratégique</a:t>
            </a:r>
            <a:r>
              <a:rPr lang="fr-CA" dirty="0" smtClean="0"/>
              <a:t>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_SETGLOBALSCHEDULE(RATIO)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clés </a:t>
            </a:r>
            <a:r>
              <a:rPr lang="fr-CA" dirty="0" smtClean="0"/>
              <a:t>permet d’inclure la solution du modèle stratégique au modèle tactique à l’aide d’un poids dans l’objectif du modèle.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84019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1384" y="760059"/>
            <a:ext cx="102971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Trois sous-modèles: donc 3 fichiers de résultats brute (1 par modèle)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Un fichier de probabilité (1 seule)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Les fichiers de résultats supporte n’importe quel format de GDAL (CSV,DBF…et autres)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2776240"/>
            <a:ext cx="7809594" cy="47765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575590" y="232971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Résultats par modèle (colonnes):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279215" y="335846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Itération: réplica (réplica 0 est le modèle stratégique de base)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279215" y="365467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279215" y="3957456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279215" y="4284391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Value: Valeur du output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279215" y="463113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Type: Type de output (total ou par développement)</a:t>
            </a:r>
          </a:p>
        </p:txBody>
      </p:sp>
    </p:spTree>
    <p:extLst>
      <p:ext uri="{BB962C8B-B14F-4D97-AF65-F5344CB8AC3E}">
        <p14:creationId xmlns:p14="http://schemas.microsoft.com/office/powerpoint/2010/main" val="196863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 fichier de probabilité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/>
              <a:t>Un seul fichier (</a:t>
            </a:r>
            <a:r>
              <a:rPr lang="fr-CA" dirty="0" err="1"/>
              <a:t>outputsdrift</a:t>
            </a:r>
            <a:r>
              <a:rPr lang="fr-CA" dirty="0"/>
              <a:t>) (colonnes</a:t>
            </a:r>
            <a:r>
              <a:rPr lang="fr-CA" dirty="0" smtClean="0"/>
              <a:t>):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426703" y="1869648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Période: Période de </a:t>
            </a:r>
            <a:r>
              <a:rPr lang="fr-CA" dirty="0" err="1" smtClean="0"/>
              <a:t>re</a:t>
            </a:r>
            <a:r>
              <a:rPr lang="fr-CA" dirty="0" smtClean="0"/>
              <a:t>-planification 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415480" y="2242705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Output: Nom du output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436305" y="257946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LowerProbability</a:t>
            </a:r>
            <a:r>
              <a:rPr lang="fr-CA" dirty="0" smtClean="0"/>
              <a:t>: Probabilité de rester à l’intérieur de l’intervalle inférieur du ratio d'éloignement (drift)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15480" y="4272529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Drift: Ratio d’éloignement de la solution du modèle stratégique initial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81" y="1353209"/>
            <a:ext cx="9547980" cy="483999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457807" y="3395659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UpperProbability</a:t>
            </a:r>
            <a:r>
              <a:rPr lang="fr-CA" dirty="0" smtClean="0"/>
              <a:t>: </a:t>
            </a:r>
            <a:r>
              <a:rPr lang="fr-CA" dirty="0"/>
              <a:t>Probabilité de rester à l’intérieur de l’intervalle </a:t>
            </a:r>
            <a:r>
              <a:rPr lang="fr-CA" dirty="0" smtClean="0"/>
              <a:t>supérieur </a:t>
            </a:r>
            <a:r>
              <a:rPr lang="fr-CA" dirty="0"/>
              <a:t>du </a:t>
            </a:r>
            <a:r>
              <a:rPr lang="fr-CA" dirty="0" smtClean="0"/>
              <a:t>ratio </a:t>
            </a:r>
            <a:r>
              <a:rPr lang="fr-CA" dirty="0"/>
              <a:t>d'éloignement (drift)</a:t>
            </a:r>
            <a:endParaRPr lang="fr-CA" dirty="0" smtClean="0"/>
          </a:p>
        </p:txBody>
      </p:sp>
      <p:sp>
        <p:nvSpPr>
          <p:cNvPr id="15" name="ZoneTexte 14"/>
          <p:cNvSpPr txBox="1"/>
          <p:nvPr/>
        </p:nvSpPr>
        <p:spPr>
          <a:xfrm>
            <a:off x="947427" y="47582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Plus vous faire d’itérations (ou réplicas) de </a:t>
            </a:r>
            <a:r>
              <a:rPr lang="fr-CA" dirty="0" err="1" smtClean="0"/>
              <a:t>re</a:t>
            </a:r>
            <a:r>
              <a:rPr lang="fr-CA" dirty="0" smtClean="0"/>
              <a:t>-planification et plus vos probabilités vont êtres solide et stable dans le temps</a:t>
            </a:r>
          </a:p>
        </p:txBody>
      </p:sp>
    </p:spTree>
    <p:extLst>
      <p:ext uri="{BB962C8B-B14F-4D97-AF65-F5344CB8AC3E}">
        <p14:creationId xmlns:p14="http://schemas.microsoft.com/office/powerpoint/2010/main" val="411804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3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700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maintien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dessus de 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maintien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407457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Lowerprobability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du modèle exemple:</a:t>
            </a:r>
          </a:p>
        </p:txBody>
      </p:sp>
      <p:graphicFrame>
        <p:nvGraphicFramePr>
          <p:cNvPr id="11" name="Graphique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936855"/>
              </p:ext>
            </p:extLst>
          </p:nvPr>
        </p:nvGraphicFramePr>
        <p:xfrm>
          <a:off x="2063552" y="1556792"/>
          <a:ext cx="727280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517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la possibilité forestière :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1462808" y="2647418"/>
            <a:ext cx="10897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1300 M3 jusqu’à la période 1 est de 100%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983432" y="1389780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Si à l’ignition votre modèle stratégique donne 1000 m3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983432" y="181642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 si vous obtenez une probabilité de dépassement de 1 pour un drift de 0.3 cela veux dire: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1471252" y="4470211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Ma probabilité de rester au dessous de 1500 M3 jusqu’à la période 10 est de 60%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998712" y="355158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la période 10 si vous obtenez une probabilité de dépassement de 0.6 pour un drift de 0.5 cela veux dire:</a:t>
            </a:r>
          </a:p>
        </p:txBody>
      </p:sp>
    </p:spTree>
    <p:extLst>
      <p:ext uri="{BB962C8B-B14F-4D97-AF65-F5344CB8AC3E}">
        <p14:creationId xmlns:p14="http://schemas.microsoft.com/office/powerpoint/2010/main" val="165141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4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/>
              <a:t>-planification spatialement </a:t>
            </a:r>
            <a:r>
              <a:rPr lang="fr-CA" dirty="0" smtClean="0"/>
              <a:t>référencée permet: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84721" y="980728"/>
            <a:ext cx="109452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d’effet des perturbations naturelles (feux, TBE etc…)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des feux (historique) sur les PF?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d’une augmentation ou apparition/disparition/changement d’un évènement stochastique sur les PF?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Analyses de dérapage (drift)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récolter seulement le résineux aux niveau tactique?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d’éviter certain secteurs?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Toutes analyses relationnel entre le secteur stratégique et 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Quel est l’effet de ne pas communiquer ou communiquer certaine information au modèle tactique ou stratégique?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Et plusieurs autre choses….</a:t>
            </a:r>
          </a:p>
        </p:txBody>
      </p:sp>
    </p:spTree>
    <p:extLst>
      <p:ext uri="{BB962C8B-B14F-4D97-AF65-F5344CB8AC3E}">
        <p14:creationId xmlns:p14="http://schemas.microsoft.com/office/powerpoint/2010/main" val="360971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</a:t>
            </a:r>
            <a:r>
              <a:rPr lang="fr-CA" dirty="0" err="1" smtClean="0"/>
              <a:t>Upperprobability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20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Prenons l’inventaire du modèle exemple:</a:t>
            </a:r>
          </a:p>
        </p:txBody>
      </p:sp>
      <p:graphicFrame>
        <p:nvGraphicFramePr>
          <p:cNvPr id="8" name="Graphique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1591946"/>
              </p:ext>
            </p:extLst>
          </p:nvPr>
        </p:nvGraphicFramePr>
        <p:xfrm>
          <a:off x="2207568" y="1700808"/>
          <a:ext cx="7776864" cy="4104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2777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les résultats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21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11855" y="881943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Le fichier </a:t>
            </a:r>
            <a:r>
              <a:rPr lang="fr-CA" dirty="0" err="1" smtClean="0"/>
              <a:t>outputdrift</a:t>
            </a:r>
            <a:r>
              <a:rPr lang="fr-CA" dirty="0" smtClean="0"/>
              <a:t> est donc un fichier d’analyse de probabilités de maintient ou de dépassement calculé automatiquement par FMT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732793" y="1758171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ces résultats déjà compilés pour valider qu’un scénario possède une meilleure probabilité de maintient ou dépassement meilleur qu’un autre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21156" y="2883358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Pour les analystes plus avancés vous pouvez utiliser les fichiers des 3 modèles pour faire des analyses complexes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721156" y="3639214"/>
            <a:ext cx="10297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Utilisez les fichiers des 3 modèles pour valider vos hypothèses et la communication qui se passe entre les 3 modèles</a:t>
            </a:r>
          </a:p>
        </p:txBody>
      </p:sp>
    </p:spTree>
    <p:extLst>
      <p:ext uri="{BB962C8B-B14F-4D97-AF65-F5344CB8AC3E}">
        <p14:creationId xmlns:p14="http://schemas.microsoft.com/office/powerpoint/2010/main" val="408357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 spatialement référencée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3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551384" y="760059"/>
            <a:ext cx="79928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Composée de 3 sous-modèles (scénarios):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Stratégique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Stochastique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simulation spatialement référencé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 pseudo-aléatoire par cible de superficie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Tactique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fr-CA" dirty="0" smtClean="0"/>
              <a:t>Modèle de programmation linéaire type III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3659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="" xmlns:a16="http://schemas.microsoft.com/office/drawing/2014/main" id="{05835939-2EA3-4640-85C1-B6BD53CED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3645024"/>
            <a:ext cx="10009113" cy="108012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smtClean="0"/>
              <a:t/>
            </a:r>
            <a:br>
              <a:rPr lang="fr-FR" dirty="0" smtClean="0"/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Méthodologie</a:t>
            </a:r>
            <a:r>
              <a:rPr lang="fr-FR" sz="3600" dirty="0" smtClean="0"/>
              <a:t/>
            </a:r>
            <a:br>
              <a:rPr lang="fr-FR" sz="3600" dirty="0" smtClean="0"/>
            </a:b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345079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5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4" name="Ellipse 3"/>
          <p:cNvSpPr/>
          <p:nvPr/>
        </p:nvSpPr>
        <p:spPr bwMode="auto">
          <a:xfrm>
            <a:off x="1127448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551384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127448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667508" y="3881035"/>
            <a:ext cx="0" cy="3400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551384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cteur droit 24"/>
          <p:cNvCxnSpPr/>
          <p:nvPr/>
        </p:nvCxnSpPr>
        <p:spPr bwMode="auto">
          <a:xfrm>
            <a:off x="2495600" y="1473070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2" name="Ellipse 31"/>
          <p:cNvSpPr/>
          <p:nvPr/>
        </p:nvSpPr>
        <p:spPr bwMode="auto">
          <a:xfrm>
            <a:off x="3431704" y="294493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3" name="Ellipse 32"/>
          <p:cNvSpPr/>
          <p:nvPr/>
        </p:nvSpPr>
        <p:spPr bwMode="auto">
          <a:xfrm>
            <a:off x="2711624" y="1772816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4" name="Ellipse 33"/>
          <p:cNvSpPr/>
          <p:nvPr/>
        </p:nvSpPr>
        <p:spPr bwMode="auto">
          <a:xfrm>
            <a:off x="3431704" y="424107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6" name="Connecteur droit avec flèche 35"/>
          <p:cNvCxnSpPr>
            <a:stCxn id="32" idx="4"/>
            <a:endCxn id="34" idx="0"/>
          </p:cNvCxnSpPr>
          <p:nvPr/>
        </p:nvCxnSpPr>
        <p:spPr bwMode="auto">
          <a:xfrm>
            <a:off x="3971764" y="3881035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Connecteur en angle 36"/>
          <p:cNvCxnSpPr>
            <a:stCxn id="33" idx="4"/>
            <a:endCxn id="34" idx="2"/>
          </p:cNvCxnSpPr>
          <p:nvPr/>
        </p:nvCxnSpPr>
        <p:spPr bwMode="auto">
          <a:xfrm rot="16200000" flipH="1">
            <a:off x="2341591" y="3619013"/>
            <a:ext cx="2000207" cy="180020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Rectangle 37"/>
          <p:cNvSpPr/>
          <p:nvPr/>
        </p:nvSpPr>
        <p:spPr bwMode="auto">
          <a:xfrm>
            <a:off x="3170810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30" name="Connecteur en angle 29"/>
          <p:cNvCxnSpPr>
            <a:stCxn id="11" idx="6"/>
            <a:endCxn id="33" idx="0"/>
          </p:cNvCxnSpPr>
          <p:nvPr/>
        </p:nvCxnSpPr>
        <p:spPr bwMode="auto">
          <a:xfrm flipV="1">
            <a:off x="2207568" y="1772816"/>
            <a:ext cx="1044116" cy="2916324"/>
          </a:xfrm>
          <a:prstGeom prst="bentConnector4">
            <a:avLst>
              <a:gd name="adj1" fmla="val 40819"/>
              <a:gd name="adj2" fmla="val 10783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Connecteur droit 42"/>
          <p:cNvCxnSpPr/>
          <p:nvPr/>
        </p:nvCxnSpPr>
        <p:spPr bwMode="auto">
          <a:xfrm>
            <a:off x="4628702" y="1484784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Ellipse 43"/>
          <p:cNvSpPr/>
          <p:nvPr/>
        </p:nvSpPr>
        <p:spPr bwMode="auto">
          <a:xfrm>
            <a:off x="5807968" y="2956645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5" name="Ellipse 44"/>
          <p:cNvSpPr/>
          <p:nvPr/>
        </p:nvSpPr>
        <p:spPr bwMode="auto">
          <a:xfrm>
            <a:off x="5015880" y="1709081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6" name="Ellipse 45"/>
          <p:cNvSpPr/>
          <p:nvPr/>
        </p:nvSpPr>
        <p:spPr bwMode="auto">
          <a:xfrm>
            <a:off x="5807968" y="4252789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48" name="Connecteur droit avec flèche 47"/>
          <p:cNvCxnSpPr>
            <a:stCxn id="44" idx="4"/>
            <a:endCxn id="46" idx="0"/>
          </p:cNvCxnSpPr>
          <p:nvPr/>
        </p:nvCxnSpPr>
        <p:spPr bwMode="auto">
          <a:xfrm>
            <a:off x="6348028" y="3892749"/>
            <a:ext cx="0" cy="36004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Connecteur en angle 48"/>
          <p:cNvCxnSpPr>
            <a:stCxn id="45" idx="4"/>
            <a:endCxn id="46" idx="2"/>
          </p:cNvCxnSpPr>
          <p:nvPr/>
        </p:nvCxnSpPr>
        <p:spPr bwMode="auto">
          <a:xfrm rot="16200000" flipH="1">
            <a:off x="4644126" y="3556999"/>
            <a:ext cx="2075656" cy="252028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Rectangle 49"/>
          <p:cNvSpPr/>
          <p:nvPr/>
        </p:nvSpPr>
        <p:spPr bwMode="auto">
          <a:xfrm>
            <a:off x="5159897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P3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51" name="Connecteur en angle 50"/>
          <p:cNvCxnSpPr>
            <a:stCxn id="34" idx="6"/>
            <a:endCxn id="45" idx="0"/>
          </p:cNvCxnSpPr>
          <p:nvPr/>
        </p:nvCxnSpPr>
        <p:spPr bwMode="auto">
          <a:xfrm flipV="1">
            <a:off x="4511824" y="1709081"/>
            <a:ext cx="1044116" cy="3000046"/>
          </a:xfrm>
          <a:prstGeom prst="bentConnector4">
            <a:avLst>
              <a:gd name="adj1" fmla="val 24138"/>
              <a:gd name="adj2" fmla="val 107620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Connecteur droit 55"/>
          <p:cNvCxnSpPr/>
          <p:nvPr/>
        </p:nvCxnSpPr>
        <p:spPr bwMode="auto">
          <a:xfrm>
            <a:off x="6960096" y="1480481"/>
            <a:ext cx="0" cy="3888432"/>
          </a:xfrm>
          <a:prstGeom prst="line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3" name="ZoneTexte 52"/>
          <p:cNvSpPr txBox="1"/>
          <p:nvPr/>
        </p:nvSpPr>
        <p:spPr>
          <a:xfrm>
            <a:off x="7167253" y="2658470"/>
            <a:ext cx="20162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400" dirty="0" smtClean="0"/>
              <a:t>…</a:t>
            </a:r>
            <a:endParaRPr lang="fr-CA" sz="4400" dirty="0"/>
          </a:p>
        </p:txBody>
      </p:sp>
      <p:cxnSp>
        <p:nvCxnSpPr>
          <p:cNvPr id="40" name="Connecteur en angle 39"/>
          <p:cNvCxnSpPr>
            <a:endCxn id="32" idx="0"/>
          </p:cNvCxnSpPr>
          <p:nvPr/>
        </p:nvCxnSpPr>
        <p:spPr bwMode="auto">
          <a:xfrm rot="16200000" flipH="1">
            <a:off x="2755639" y="1728805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Connecteur en angle 60"/>
          <p:cNvCxnSpPr/>
          <p:nvPr/>
        </p:nvCxnSpPr>
        <p:spPr bwMode="auto">
          <a:xfrm rot="16200000" flipH="1">
            <a:off x="460249" y="1718811"/>
            <a:ext cx="1388137" cy="1044114"/>
          </a:xfrm>
          <a:prstGeom prst="bentConnector3">
            <a:avLst>
              <a:gd name="adj1" fmla="val -571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Connecteur droit avec flèche 59"/>
          <p:cNvCxnSpPr>
            <a:endCxn id="10" idx="0"/>
          </p:cNvCxnSpPr>
          <p:nvPr/>
        </p:nvCxnSpPr>
        <p:spPr bwMode="auto">
          <a:xfrm flipH="1">
            <a:off x="1091444" y="1546799"/>
            <a:ext cx="8866" cy="13058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Rectangle 61"/>
          <p:cNvSpPr/>
          <p:nvPr/>
        </p:nvSpPr>
        <p:spPr bwMode="auto">
          <a:xfrm>
            <a:off x="111962" y="1422019"/>
            <a:ext cx="886800" cy="245367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Inventaire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65" name="Connecteur en angle 64"/>
          <p:cNvCxnSpPr/>
          <p:nvPr/>
        </p:nvCxnSpPr>
        <p:spPr bwMode="auto">
          <a:xfrm rot="16200000" flipH="1">
            <a:off x="5089124" y="1695273"/>
            <a:ext cx="1476162" cy="1046581"/>
          </a:xfrm>
          <a:prstGeom prst="bentConnector3">
            <a:avLst>
              <a:gd name="adj1" fmla="val -72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Connecteur en angle 83"/>
          <p:cNvCxnSpPr>
            <a:endCxn id="33" idx="3"/>
          </p:cNvCxnSpPr>
          <p:nvPr/>
        </p:nvCxnSpPr>
        <p:spPr bwMode="auto">
          <a:xfrm rot="5400000" flipH="1" flipV="1">
            <a:off x="1566501" y="3133812"/>
            <a:ext cx="1865283" cy="741323"/>
          </a:xfrm>
          <a:prstGeom prst="bentConnector3">
            <a:avLst>
              <a:gd name="adj1" fmla="val 23446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5" name="Connecteur en angle 94"/>
          <p:cNvCxnSpPr>
            <a:stCxn id="34" idx="7"/>
            <a:endCxn id="45" idx="3"/>
          </p:cNvCxnSpPr>
          <p:nvPr/>
        </p:nvCxnSpPr>
        <p:spPr bwMode="auto">
          <a:xfrm rot="5400000" flipH="1" flipV="1">
            <a:off x="3828818" y="3032922"/>
            <a:ext cx="1870068" cy="820416"/>
          </a:xfrm>
          <a:prstGeom prst="bentConnector3">
            <a:avLst>
              <a:gd name="adj1" fmla="val 19847"/>
            </a:avLst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0" name="Rectangle 99"/>
          <p:cNvSpPr/>
          <p:nvPr/>
        </p:nvSpPr>
        <p:spPr bwMode="auto">
          <a:xfrm>
            <a:off x="8856" y="3195411"/>
            <a:ext cx="1060746" cy="2325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CA" sz="1200" dirty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P</a:t>
            </a:r>
            <a:r>
              <a:rPr lang="fr-CA" sz="1200" dirty="0" smtClean="0">
                <a:solidFill>
                  <a:srgbClr val="00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lanification</a:t>
            </a:r>
            <a:endParaRPr kumimoji="0" lang="en-CA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5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8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0" dur="indefinite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3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6" dur="indefinite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9" dur="indefinite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2" dur="indefinite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1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2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2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3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5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6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9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1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2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4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5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7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8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0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1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7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8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0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1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3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4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6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7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9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0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2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3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5" dur="indefinite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6" dur="indefinite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8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9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1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2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" grpId="0" animBg="1"/>
      <p:bldP spid="10" grpId="1" animBg="1"/>
      <p:bldP spid="11" grpId="0" animBg="1"/>
      <p:bldP spid="11" grpId="1" animBg="1"/>
      <p:bldP spid="26" grpId="0" animBg="1"/>
      <p:bldP spid="26" grpId="1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8" grpId="0" animBg="1"/>
      <p:bldP spid="38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50" grpId="0" animBg="1"/>
      <p:bldP spid="50" grpId="1" animBg="1"/>
      <p:bldP spid="53" grpId="0"/>
      <p:bldP spid="62" grpId="0" animBg="1"/>
      <p:bldP spid="62" grpId="1" animBg="1"/>
      <p:bldP spid="100" grpId="0" animBg="1"/>
      <p:bldP spid="10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une itération les liens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3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3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6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10" name="Ellipse 9"/>
          <p:cNvSpPr/>
          <p:nvPr/>
        </p:nvSpPr>
        <p:spPr bwMode="auto">
          <a:xfrm>
            <a:off x="839416" y="1677380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11" name="Ellipse 10"/>
          <p:cNvSpPr/>
          <p:nvPr/>
        </p:nvSpPr>
        <p:spPr bwMode="auto">
          <a:xfrm>
            <a:off x="1415480" y="4221088"/>
            <a:ext cx="1080120" cy="936104"/>
          </a:xfrm>
          <a:prstGeom prst="ellipse">
            <a:avLst/>
          </a:prstGeom>
          <a:noFill/>
          <a:ln w="254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F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TAC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F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cxnSp>
        <p:nvCxnSpPr>
          <p:cNvPr id="18" name="Connecteur droit avec flèche 17"/>
          <p:cNvCxnSpPr>
            <a:stCxn id="4" idx="4"/>
            <a:endCxn id="11" idx="0"/>
          </p:cNvCxnSpPr>
          <p:nvPr/>
        </p:nvCxnSpPr>
        <p:spPr bwMode="auto">
          <a:xfrm>
            <a:off x="1942379" y="3853165"/>
            <a:ext cx="13161" cy="36792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Connecteur en angle 21"/>
          <p:cNvCxnSpPr>
            <a:stCxn id="10" idx="2"/>
            <a:endCxn id="11" idx="2"/>
          </p:cNvCxnSpPr>
          <p:nvPr/>
        </p:nvCxnSpPr>
        <p:spPr bwMode="auto">
          <a:xfrm rot="10800000" flipH="1" flipV="1">
            <a:off x="839416" y="2145432"/>
            <a:ext cx="576064" cy="2543708"/>
          </a:xfrm>
          <a:prstGeom prst="bentConnector3">
            <a:avLst>
              <a:gd name="adj1" fmla="val -39683"/>
            </a:avLst>
          </a:prstGeom>
          <a:solidFill>
            <a:schemeClr val="accent1"/>
          </a:solidFill>
          <a:ln w="25400" cap="flat" cmpd="sng" algn="ctr">
            <a:solidFill>
              <a:srgbClr val="7030A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Rectangle 25"/>
          <p:cNvSpPr/>
          <p:nvPr/>
        </p:nvSpPr>
        <p:spPr bwMode="auto">
          <a:xfrm>
            <a:off x="839416" y="824136"/>
            <a:ext cx="1195883" cy="5886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P1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5746027" y="1770265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0000"/>
                </a:solidFill>
              </a:rPr>
              <a:t>_SETFROMGLOBAL(ratio)</a:t>
            </a:r>
            <a:endParaRPr lang="fr-CA" dirty="0">
              <a:solidFill>
                <a:srgbClr val="FF0000"/>
              </a:solidFill>
            </a:endParaRPr>
          </a:p>
        </p:txBody>
      </p:sp>
      <p:cxnSp>
        <p:nvCxnSpPr>
          <p:cNvPr id="19" name="Connecteur en angle 18"/>
          <p:cNvCxnSpPr>
            <a:stCxn id="10" idx="3"/>
            <a:endCxn id="11" idx="3"/>
          </p:cNvCxnSpPr>
          <p:nvPr/>
        </p:nvCxnSpPr>
        <p:spPr bwMode="auto">
          <a:xfrm rot="16200000" flipH="1">
            <a:off x="13774" y="3460217"/>
            <a:ext cx="2543708" cy="576064"/>
          </a:xfrm>
          <a:prstGeom prst="bentConnector3">
            <a:avLst>
              <a:gd name="adj1" fmla="val 100596"/>
            </a:avLst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ZoneTexte 23"/>
          <p:cNvSpPr txBox="1"/>
          <p:nvPr/>
        </p:nvSpPr>
        <p:spPr>
          <a:xfrm>
            <a:off x="5735960" y="3417286"/>
            <a:ext cx="5860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7030A0"/>
                </a:solidFill>
              </a:rPr>
              <a:t>_SETGLOBALSCHEDULE(0 </a:t>
            </a:r>
            <a:r>
              <a:rPr lang="fr-CA" dirty="0" smtClean="0">
                <a:solidFill>
                  <a:srgbClr val="7030A0"/>
                </a:solidFill>
              </a:rPr>
              <a:t>à infini)</a:t>
            </a:r>
            <a:endParaRPr lang="fr-CA" dirty="0">
              <a:solidFill>
                <a:srgbClr val="7030A0"/>
              </a:solidFill>
            </a:endParaRPr>
          </a:p>
        </p:txBody>
      </p:sp>
      <p:cxnSp>
        <p:nvCxnSpPr>
          <p:cNvPr id="25" name="Connecteur en angle 24"/>
          <p:cNvCxnSpPr>
            <a:stCxn id="11" idx="7"/>
            <a:endCxn id="29" idx="2"/>
          </p:cNvCxnSpPr>
          <p:nvPr/>
        </p:nvCxnSpPr>
        <p:spPr bwMode="auto">
          <a:xfrm rot="5400000" flipH="1" flipV="1">
            <a:off x="1210072" y="2747127"/>
            <a:ext cx="2738399" cy="483702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Ellipse 28"/>
          <p:cNvSpPr/>
          <p:nvPr/>
        </p:nvSpPr>
        <p:spPr bwMode="auto">
          <a:xfrm>
            <a:off x="2821122" y="1250716"/>
            <a:ext cx="1114637" cy="738124"/>
          </a:xfrm>
          <a:prstGeom prst="ellips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CPF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908931" y="826215"/>
            <a:ext cx="882813" cy="397923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P2</a:t>
            </a:r>
            <a:endParaRPr kumimoji="0" lang="fr-CA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5756094" y="2580634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FFC000"/>
                </a:solidFill>
              </a:rPr>
              <a:t>_SETFROMLOCAL(ratio)</a:t>
            </a:r>
            <a:endParaRPr lang="fr-CA" dirty="0">
              <a:solidFill>
                <a:srgbClr val="FFC000"/>
              </a:solidFill>
            </a:endParaRPr>
          </a:p>
        </p:txBody>
      </p:sp>
      <p:cxnSp>
        <p:nvCxnSpPr>
          <p:cNvPr id="33" name="Connecteur en angle 32"/>
          <p:cNvCxnSpPr>
            <a:endCxn id="4" idx="0"/>
          </p:cNvCxnSpPr>
          <p:nvPr/>
        </p:nvCxnSpPr>
        <p:spPr bwMode="auto">
          <a:xfrm rot="16200000" flipH="1">
            <a:off x="602189" y="1576871"/>
            <a:ext cx="1370262" cy="1310118"/>
          </a:xfrm>
          <a:prstGeom prst="bentConnector3">
            <a:avLst>
              <a:gd name="adj1" fmla="val -49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Connecteur en angle 35"/>
          <p:cNvCxnSpPr>
            <a:endCxn id="10" idx="0"/>
          </p:cNvCxnSpPr>
          <p:nvPr/>
        </p:nvCxnSpPr>
        <p:spPr bwMode="auto">
          <a:xfrm>
            <a:off x="192831" y="1546799"/>
            <a:ext cx="1186645" cy="130581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Connecteur en angle 43"/>
          <p:cNvCxnSpPr>
            <a:stCxn id="11" idx="6"/>
            <a:endCxn id="29" idx="1"/>
          </p:cNvCxnSpPr>
          <p:nvPr/>
        </p:nvCxnSpPr>
        <p:spPr bwMode="auto">
          <a:xfrm flipV="1">
            <a:off x="2495600" y="1358812"/>
            <a:ext cx="488757" cy="3330328"/>
          </a:xfrm>
          <a:prstGeom prst="bentConnector4">
            <a:avLst>
              <a:gd name="adj1" fmla="val 33301"/>
              <a:gd name="adj2" fmla="val 99814"/>
            </a:avLst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" name="Ellipse 3"/>
          <p:cNvSpPr/>
          <p:nvPr/>
        </p:nvSpPr>
        <p:spPr bwMode="auto">
          <a:xfrm>
            <a:off x="1402319" y="2917061"/>
            <a:ext cx="1080120" cy="936104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CA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ヒラギノ角ゴ Pro W3" charset="0"/>
                <a:cs typeface="ヒラギノ角ゴ Pro W3" charset="0"/>
              </a:rPr>
              <a:t>Feux</a:t>
            </a:r>
            <a:endParaRPr kumimoji="0" lang="fr-CA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5746027" y="959497"/>
            <a:ext cx="4588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solidFill>
                  <a:srgbClr val="0070C0"/>
                </a:solidFill>
              </a:rPr>
              <a:t>Inventaire</a:t>
            </a:r>
            <a:endParaRPr lang="fr-CA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78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1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4" grpId="0"/>
      <p:bldP spid="43" grpId="0"/>
      <p:bldP spid="55" grpId="0"/>
      <p:bldP spid="5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551384" y="760059"/>
            <a:ext cx="7992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Sections communes pour les 3 scénarios: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Area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Constantes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Landscape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Outputs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551384" y="2713317"/>
            <a:ext cx="9029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/>
              <a:t>Toutes les autres sections peuvent êtres propre au scénario: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Actions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Transitions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Yields</a:t>
            </a:r>
            <a:endParaRPr lang="fr-CA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err="1" smtClean="0"/>
              <a:t>Optimize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414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7" y="74712"/>
            <a:ext cx="10363200" cy="762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La </a:t>
            </a:r>
            <a:r>
              <a:rPr lang="fr-CA" dirty="0" err="1" smtClean="0"/>
              <a:t>re</a:t>
            </a:r>
            <a:r>
              <a:rPr lang="fr-CA" dirty="0" smtClean="0"/>
              <a:t>-planification: l’ensemble des sous modèles.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8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51384" y="760059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Deux nouveaux </a:t>
            </a:r>
            <a:r>
              <a:rPr lang="fr-CA" dirty="0"/>
              <a:t>mots </a:t>
            </a:r>
            <a:r>
              <a:rPr lang="fr-CA" dirty="0" smtClean="0"/>
              <a:t>clés dans </a:t>
            </a:r>
            <a:r>
              <a:rPr lang="fr-CA" b="1" u="sng" dirty="0" smtClean="0"/>
              <a:t>FMT:</a:t>
            </a:r>
            <a:endParaRPr lang="fr-CA" b="1" u="sng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_REIGNORE(</a:t>
            </a:r>
            <a:r>
              <a:rPr lang="fr-CA" b="1" u="sng" dirty="0" err="1" smtClean="0"/>
              <a:t>périodereplanification</a:t>
            </a:r>
            <a:r>
              <a:rPr lang="fr-CA" b="1" u="sng" dirty="0" smtClean="0"/>
              <a:t>) 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b="1" u="sng" dirty="0" smtClean="0"/>
              <a:t>_REPLICATE(fichier.csv)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615640" y="1915357"/>
            <a:ext cx="10297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Ces deux mots clés doivent être placés dans la section </a:t>
            </a:r>
            <a:r>
              <a:rPr lang="fr-CA" dirty="0" err="1" smtClean="0"/>
              <a:t>optimize</a:t>
            </a:r>
            <a:endParaRPr lang="fr-CA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Valable seulement pour les contraintes standard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CA" dirty="0" smtClean="0"/>
              <a:t>Ils doivent apparaitre au bout de la ligne visée</a:t>
            </a:r>
          </a:p>
        </p:txBody>
      </p:sp>
    </p:spTree>
    <p:extLst>
      <p:ext uri="{BB962C8B-B14F-4D97-AF65-F5344CB8AC3E}">
        <p14:creationId xmlns:p14="http://schemas.microsoft.com/office/powerpoint/2010/main" val="9553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="" xmlns:a16="http://schemas.microsoft.com/office/drawing/2014/main" id="{2C64CE8F-6DC1-7B46-AA41-065734F9F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36" y="74712"/>
            <a:ext cx="11117895" cy="689992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fr-CA" altLang="fr-FR" dirty="0"/>
              <a:t/>
            </a:r>
            <a:br>
              <a:rPr lang="fr-CA" altLang="fr-FR" dirty="0"/>
            </a:br>
            <a:r>
              <a:rPr lang="fr-CA" dirty="0" smtClean="0"/>
              <a:t>L’ensemble des sous modèles: _REIGNORE(</a:t>
            </a:r>
            <a:r>
              <a:rPr lang="fr-CA" dirty="0" err="1" smtClean="0"/>
              <a:t>repériode</a:t>
            </a:r>
            <a:r>
              <a:rPr lang="fr-CA" dirty="0" smtClean="0"/>
              <a:t>)</a:t>
            </a:r>
            <a:endParaRPr lang="fr-CA" altLang="fr-FR" dirty="0"/>
          </a:p>
        </p:txBody>
      </p:sp>
      <p:sp>
        <p:nvSpPr>
          <p:cNvPr id="10243" name="Espace réservé du numéro de diapositive 1">
            <a:extLst>
              <a:ext uri="{FF2B5EF4-FFF2-40B4-BE49-F238E27FC236}">
                <a16:creationId xmlns="" xmlns:a16="http://schemas.microsoft.com/office/drawing/2014/main" id="{A32D7E7E-5EC9-B640-8806-5F060AD25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SzPct val="90000"/>
              <a:buFont typeface="Courier New" panose="02070309020205020404" pitchFamily="49" charset="0"/>
              <a:buBlip>
                <a:blip r:embed="rId2"/>
              </a:buBlip>
              <a:defRPr sz="22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Blip>
                <a:blip r:embed="rId2"/>
              </a:buBlip>
              <a:defRPr sz="2000">
                <a:solidFill>
                  <a:srgbClr val="0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Helvetica" pitchFamily="2" charset="0"/>
                <a:ea typeface="ヒラギノ角ゴ Pro W3" panose="020B0300000000000000" pitchFamily="34" charset="-128"/>
                <a:cs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BA7238-3D46-9545-868D-82165EA7AAB4}" type="slidenum">
              <a:rPr lang="fr-FR" altLang="fr-FR" sz="1300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9</a:t>
            </a:fld>
            <a:endParaRPr lang="fr-FR" altLang="fr-FR" sz="110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836712"/>
            <a:ext cx="117846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Ce mots clé permet de dire au sous modèle de </a:t>
            </a:r>
            <a:r>
              <a:rPr lang="fr-CA" dirty="0" err="1"/>
              <a:t>re</a:t>
            </a:r>
            <a:r>
              <a:rPr lang="fr-CA" dirty="0"/>
              <a:t>-planification d’ignorer la contrainte à partir d’une période de </a:t>
            </a:r>
            <a:r>
              <a:rPr lang="fr-CA" b="1" dirty="0" err="1"/>
              <a:t>re</a:t>
            </a:r>
            <a:r>
              <a:rPr lang="fr-CA" b="1" dirty="0"/>
              <a:t>-planification</a:t>
            </a:r>
            <a:r>
              <a:rPr lang="fr-CA" dirty="0"/>
              <a:t> </a:t>
            </a:r>
            <a:r>
              <a:rPr lang="fr-CA" dirty="0" smtClean="0"/>
              <a:t>précise</a:t>
            </a:r>
            <a:endParaRPr lang="fr-CA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/>
              <a:t>Très utile pour instaurer la période de mise à jour et ensuite ignorer ces </a:t>
            </a:r>
            <a:r>
              <a:rPr lang="fr-CA" dirty="0" smtClean="0"/>
              <a:t>contraintes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dirty="0" smtClean="0"/>
              <a:t>On ne doit pas oublier que le modèle stratégique est répété à </a:t>
            </a:r>
            <a:r>
              <a:rPr lang="fr-CA" b="1" dirty="0" smtClean="0"/>
              <a:t>toutes</a:t>
            </a:r>
            <a:r>
              <a:rPr lang="fr-CA" dirty="0" smtClean="0"/>
              <a:t> les </a:t>
            </a:r>
            <a:r>
              <a:rPr lang="fr-CA" b="1" dirty="0" smtClean="0"/>
              <a:t>périodes de </a:t>
            </a:r>
            <a:r>
              <a:rPr lang="fr-CA" b="1" dirty="0" err="1" smtClean="0"/>
              <a:t>re</a:t>
            </a:r>
            <a:r>
              <a:rPr lang="fr-CA" b="1" dirty="0" smtClean="0"/>
              <a:t>-planification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5711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Helvetica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4">
  <a:themeElements>
    <a:clrScheme name="Presentation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esentation4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  <a:cs typeface="ヒラギノ角ゴ Pro W3" charset="0"/>
          </a:defRPr>
        </a:defPPr>
      </a:lstStyle>
    </a:lnDef>
  </a:objectDefaults>
  <a:extraClrSchemeLst>
    <a:extraClrScheme>
      <a:clrScheme name="Presentation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ujet xmlns="785701b4-08d1-402f-a497-f2f813221731">Fiche, rapport et PowerPoint génériques</Sujet>
    <Date xmlns="785701b4-08d1-402f-a497-f2f813221731">2021-01-14T05:00:00+00:00</Date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8D8C7535AC984C954409E86008B6B1" ma:contentTypeVersion="5" ma:contentTypeDescription="Crée un document." ma:contentTypeScope="" ma:versionID="b98d606db1d8981b42c20d29caab754c">
  <xsd:schema xmlns:xsd="http://www.w3.org/2001/XMLSchema" xmlns:xs="http://www.w3.org/2001/XMLSchema" xmlns:p="http://schemas.microsoft.com/office/2006/metadata/properties" xmlns:ns2="785701b4-08d1-402f-a497-f2f813221731" targetNamespace="http://schemas.microsoft.com/office/2006/metadata/properties" ma:root="true" ma:fieldsID="77ff28afb2ad7804448e564e5d4b2614" ns2:_="">
    <xsd:import namespace="785701b4-08d1-402f-a497-f2f813221731"/>
    <xsd:element name="properties">
      <xsd:complexType>
        <xsd:sequence>
          <xsd:element name="documentManagement">
            <xsd:complexType>
              <xsd:all>
                <xsd:element ref="ns2:Sujet"/>
                <xsd:element ref="ns2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701b4-08d1-402f-a497-f2f813221731" elementFormDefault="qualified">
    <xsd:import namespace="http://schemas.microsoft.com/office/2006/documentManagement/types"/>
    <xsd:import namespace="http://schemas.microsoft.com/office/infopath/2007/PartnerControls"/>
    <xsd:element name="Sujet" ma:index="8" ma:displayName="Sujet" ma:format="Dropdown" ma:internalName="Sujet">
      <xsd:simpleType>
        <xsd:union memberTypes="dms:Text">
          <xsd:simpleType>
            <xsd:restriction base="dms:Choice">
              <xsd:enumeration value="Administratif BFEC"/>
              <xsd:enumeration value="Cartes de noël"/>
              <xsd:enumeration value="Cartables CPF 2008-2013"/>
              <xsd:enumeration value="Couvertures"/>
              <xsd:enumeration value="Fiches"/>
              <xsd:enumeration value="Logos"/>
              <xsd:enumeration value="Modèles d'entente"/>
              <xsd:enumeration value="Powerpoint"/>
              <xsd:enumeration value="Archives"/>
            </xsd:restriction>
          </xsd:simpleType>
        </xsd:union>
      </xsd:simpleType>
    </xsd:element>
    <xsd:element name="Date" ma:index="9" nillable="true" ma:displayName="Date" ma:format="DateOnly" ma:internalName="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B87F5F-D7D2-4A03-9569-C00D818199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15BDF4D-C324-48A5-91B7-E22D7BB1F0AC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785701b4-08d1-402f-a497-f2f81322173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5EA8467-0C25-4D82-95B8-4F4EEEE26B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701b4-08d1-402f-a497-f2f8132217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12860</TotalTime>
  <Words>1196</Words>
  <Application>Microsoft Office PowerPoint</Application>
  <PresentationFormat>Grand écran</PresentationFormat>
  <Paragraphs>188</Paragraphs>
  <Slides>21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21</vt:i4>
      </vt:variant>
    </vt:vector>
  </HeadingPairs>
  <TitlesOfParts>
    <vt:vector size="30" baseType="lpstr">
      <vt:lpstr>Arial</vt:lpstr>
      <vt:lpstr>Calibri</vt:lpstr>
      <vt:lpstr>Helvetica</vt:lpstr>
      <vt:lpstr>Police système</vt:lpstr>
      <vt:lpstr>Wingdings</vt:lpstr>
      <vt:lpstr>ヒラギノ角ゴ Pro W3</vt:lpstr>
      <vt:lpstr>Nouvelle présentation</vt:lpstr>
      <vt:lpstr>1_Nouvelle présentation</vt:lpstr>
      <vt:lpstr>Presentation4</vt:lpstr>
      <vt:lpstr>Bureau du forestier en chef    </vt:lpstr>
      <vt:lpstr> La re-planification spatialement référencée permet:</vt:lpstr>
      <vt:lpstr> La re-planification spatialement référencée</vt:lpstr>
      <vt:lpstr> Méthodologie </vt:lpstr>
      <vt:lpstr> La re-planification: une itération</vt:lpstr>
      <vt:lpstr> La re-planification: une itération les liens</vt:lpstr>
      <vt:lpstr> La re-planification: l’ensemble des sous modèles.</vt:lpstr>
      <vt:lpstr> La re-planification: l’ensemble des sous modèles.</vt:lpstr>
      <vt:lpstr> L’ensemble des sous modèles: _REIGNORE(repériode)</vt:lpstr>
      <vt:lpstr> L’ensemble des sous modèles: _REPLICATE(output)</vt:lpstr>
      <vt:lpstr> La re-planification: Le sous modèle stratégique</vt:lpstr>
      <vt:lpstr> La re-planification: Le sous modèle stochastique</vt:lpstr>
      <vt:lpstr> Modèle stochastique: _RANDOM(output)</vt:lpstr>
      <vt:lpstr> La re-planification: Le sous modèle tactique</vt:lpstr>
      <vt:lpstr> La re-planification: Les résultats</vt:lpstr>
      <vt:lpstr> La re-planification: Le fichier de probabilité</vt:lpstr>
      <vt:lpstr> La re-planification: Lowerprobability</vt:lpstr>
      <vt:lpstr> La re-planification: Lowerprobability</vt:lpstr>
      <vt:lpstr> La re-planification: Upperprobability</vt:lpstr>
      <vt:lpstr> La re-planification: Upperprobability</vt:lpstr>
      <vt:lpstr> La re-planification: les résultats</vt:lpstr>
    </vt:vector>
  </TitlesOfParts>
  <Company>Ocelot communication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Bureau du forestier en chef</dc:title>
  <dc:creator>Christine Pouliot</dc:creator>
  <cp:lastModifiedBy>Cyr, Guillaume (FEC)</cp:lastModifiedBy>
  <cp:revision>419</cp:revision>
  <cp:lastPrinted>2021-03-10T21:22:00Z</cp:lastPrinted>
  <dcterms:created xsi:type="dcterms:W3CDTF">2012-05-29T17:36:30Z</dcterms:created>
  <dcterms:modified xsi:type="dcterms:W3CDTF">2022-02-17T15:20:01Z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ujet">
    <vt:lpwstr>Powerpoint</vt:lpwstr>
  </property>
  <property fmtid="{D5CDD505-2E9C-101B-9397-08002B2CF9AE}" pid="3" name="ContentType">
    <vt:lpwstr>Document</vt:lpwstr>
  </property>
  <property fmtid="{D5CDD505-2E9C-101B-9397-08002B2CF9AE}" pid="4" name="ContentTypeId">
    <vt:lpwstr>0x010100308D8C7535AC984C954409E86008B6B1</vt:lpwstr>
  </property>
</Properties>
</file>

<file path=docProps/thumbnail.jpeg>
</file>